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8"/>
  </p:notesMasterIdLst>
  <p:sldIdLst>
    <p:sldId id="309" r:id="rId2"/>
    <p:sldId id="313" r:id="rId3"/>
    <p:sldId id="324" r:id="rId4"/>
    <p:sldId id="325" r:id="rId5"/>
    <p:sldId id="326" r:id="rId6"/>
    <p:sldId id="323" r:id="rId7"/>
  </p:sldIdLst>
  <p:sldSz cx="9144000" cy="5143500" type="screen16x9"/>
  <p:notesSz cx="6858000" cy="9144000"/>
  <p:embeddedFontLst>
    <p:embeddedFont>
      <p:font typeface="Noto Sans TC Black" panose="02020500000000000000" charset="-120"/>
      <p:bold r:id="rId9"/>
    </p:embeddedFont>
    <p:embeddedFont>
      <p:font typeface="Noto Sans TC Medium" panose="02020500000000000000" charset="-120"/>
      <p:regular r:id="rId10"/>
    </p:embeddedFont>
    <p:embeddedFont>
      <p:font typeface="Encode Sans Semi Condensed" panose="02020500000000000000" charset="0"/>
      <p:regular r:id="rId11"/>
      <p:bold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9A38F6-7A05-44D1-A682-39F76D10213D}">
  <a:tblStyle styleId="{A19A38F6-7A05-44D1-A682-39F76D1021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74"/>
    <p:restoredTop sz="94650"/>
  </p:normalViewPr>
  <p:slideViewPr>
    <p:cSldViewPr snapToGrid="0" snapToObjects="1">
      <p:cViewPr varScale="1">
        <p:scale>
          <a:sx n="138" d="100"/>
          <a:sy n="138" d="100"/>
        </p:scale>
        <p:origin x="576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8157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9339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961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0500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9f665d9e5b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9f665d9e5b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29500" y="773250"/>
            <a:ext cx="7485000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2625" y="3562850"/>
            <a:ext cx="2919000" cy="11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29875" y="1712250"/>
            <a:ext cx="21855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377349" y="937350"/>
            <a:ext cx="26127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4374125" y="1381600"/>
            <a:ext cx="2616000" cy="11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4377345" y="2860450"/>
            <a:ext cx="26151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374125" y="3304725"/>
            <a:ext cx="2612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subTitle" idx="1"/>
          </p:nvPr>
        </p:nvSpPr>
        <p:spPr>
          <a:xfrm>
            <a:off x="983700" y="3163800"/>
            <a:ext cx="3588300" cy="10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ctrTitle"/>
          </p:nvPr>
        </p:nvSpPr>
        <p:spPr>
          <a:xfrm>
            <a:off x="2298475" y="0"/>
            <a:ext cx="4547100" cy="29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6100" y="445025"/>
            <a:ext cx="7691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6100" y="1152475"/>
            <a:ext cx="7691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7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;p2">
            <a:extLst>
              <a:ext uri="{FF2B5EF4-FFF2-40B4-BE49-F238E27FC236}">
                <a16:creationId xmlns:a16="http://schemas.microsoft.com/office/drawing/2014/main" id="{884A4B46-B888-344C-9EB5-379B2F705C09}"/>
              </a:ext>
            </a:extLst>
          </p:cNvPr>
          <p:cNvSpPr/>
          <p:nvPr/>
        </p:nvSpPr>
        <p:spPr>
          <a:xfrm>
            <a:off x="0" y="3529589"/>
            <a:ext cx="9144000" cy="16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0;p2">
            <a:extLst>
              <a:ext uri="{FF2B5EF4-FFF2-40B4-BE49-F238E27FC236}">
                <a16:creationId xmlns:a16="http://schemas.microsoft.com/office/drawing/2014/main" id="{1753E492-5DAF-1240-AE84-87BF771D82F6}"/>
              </a:ext>
            </a:extLst>
          </p:cNvPr>
          <p:cNvSpPr/>
          <p:nvPr/>
        </p:nvSpPr>
        <p:spPr>
          <a:xfrm>
            <a:off x="3702150" y="3455156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8"/>
          <p:cNvSpPr txBox="1">
            <a:spLocks noGrp="1"/>
          </p:cNvSpPr>
          <p:nvPr>
            <p:ph type="ctrTitle"/>
          </p:nvPr>
        </p:nvSpPr>
        <p:spPr>
          <a:xfrm>
            <a:off x="604873" y="1096960"/>
            <a:ext cx="7934254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kumimoji="1" lang="zh-TW" altLang="en-US" sz="5400" dirty="0">
                <a:latin typeface="Noto Sans TC Black" panose="020B0500000000000000" pitchFamily="34" charset="-128"/>
                <a:ea typeface="Noto Sans TC Black" panose="020B0500000000000000" pitchFamily="34" charset="-128"/>
                <a:cs typeface="Noto Sans Zawgyi" panose="020B0502040504020204" pitchFamily="34" charset="0"/>
              </a:rPr>
              <a:t>肉類食品新鮮度監測系統</a:t>
            </a:r>
            <a:r>
              <a:rPr lang="en-US" altLang="zh-TW" sz="2800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1101</a:t>
            </a:r>
            <a:r>
              <a:rPr lang="zh-TW" altLang="en-US" sz="2800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專題進度報告</a:t>
            </a:r>
            <a:r>
              <a:rPr lang="en-US" altLang="zh-TW" sz="2800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_1st</a:t>
            </a:r>
            <a:endParaRPr sz="2800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169" name="Google Shape;169;p28"/>
          <p:cNvSpPr txBox="1">
            <a:spLocks noGrp="1"/>
          </p:cNvSpPr>
          <p:nvPr>
            <p:ph type="subTitle" idx="1"/>
          </p:nvPr>
        </p:nvSpPr>
        <p:spPr>
          <a:xfrm>
            <a:off x="2025377" y="3747389"/>
            <a:ext cx="5093246" cy="11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32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蔡孟師 李銘庭 伍建瑋</a:t>
            </a:r>
            <a:endParaRPr sz="32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4;p5">
            <a:extLst>
              <a:ext uri="{FF2B5EF4-FFF2-40B4-BE49-F238E27FC236}">
                <a16:creationId xmlns:a16="http://schemas.microsoft.com/office/drawing/2014/main" id="{F5CFA747-6915-2B43-A1EC-2C2BDA3F8458}"/>
              </a:ext>
            </a:extLst>
          </p:cNvPr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專題現況</a:t>
            </a:r>
            <a:b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7" name="Google Shape;260;p39">
            <a:extLst>
              <a:ext uri="{FF2B5EF4-FFF2-40B4-BE49-F238E27FC236}">
                <a16:creationId xmlns:a16="http://schemas.microsoft.com/office/drawing/2014/main" id="{4D22FE58-29A5-8742-8A6F-A8D29511ECB4}"/>
              </a:ext>
            </a:extLst>
          </p:cNvPr>
          <p:cNvSpPr/>
          <p:nvPr/>
        </p:nvSpPr>
        <p:spPr>
          <a:xfrm rot="-5400000">
            <a:off x="2502000" y="545652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AF13949-6BB2-7548-9CF6-5502B48C9607}"/>
              </a:ext>
            </a:extLst>
          </p:cNvPr>
          <p:cNvSpPr/>
          <p:nvPr/>
        </p:nvSpPr>
        <p:spPr>
          <a:xfrm>
            <a:off x="3290364" y="374674"/>
            <a:ext cx="5486400" cy="3674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可完整讀取氣體濃度數據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以各種機器學習模型預測食物新鮮度（以時間為判斷依據）準確率皆可達八成以上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完成容器基本雛型</a:t>
            </a:r>
          </a:p>
        </p:txBody>
      </p:sp>
      <p:sp>
        <p:nvSpPr>
          <p:cNvPr id="8" name="Google Shape;9;p2">
            <a:extLst>
              <a:ext uri="{FF2B5EF4-FFF2-40B4-BE49-F238E27FC236}">
                <a16:creationId xmlns:a16="http://schemas.microsoft.com/office/drawing/2014/main" id="{ED56F071-643A-D746-8AC5-6379E6BB487D}"/>
              </a:ext>
            </a:extLst>
          </p:cNvPr>
          <p:cNvSpPr/>
          <p:nvPr/>
        </p:nvSpPr>
        <p:spPr>
          <a:xfrm>
            <a:off x="-47850" y="5297733"/>
            <a:ext cx="9239700" cy="20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;p2">
            <a:extLst>
              <a:ext uri="{FF2B5EF4-FFF2-40B4-BE49-F238E27FC236}">
                <a16:creationId xmlns:a16="http://schemas.microsoft.com/office/drawing/2014/main" id="{FEF425F5-A3E9-684D-B072-76D19B9B62B3}"/>
              </a:ext>
            </a:extLst>
          </p:cNvPr>
          <p:cNvSpPr/>
          <p:nvPr/>
        </p:nvSpPr>
        <p:spPr>
          <a:xfrm>
            <a:off x="3750000" y="5223300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49;p39">
            <a:extLst>
              <a:ext uri="{FF2B5EF4-FFF2-40B4-BE49-F238E27FC236}">
                <a16:creationId xmlns:a16="http://schemas.microsoft.com/office/drawing/2014/main" id="{999431D3-B5D0-9E40-ACEB-FA95DD471651}"/>
              </a:ext>
            </a:extLst>
          </p:cNvPr>
          <p:cNvSpPr txBox="1">
            <a:spLocks/>
          </p:cNvSpPr>
          <p:nvPr/>
        </p:nvSpPr>
        <p:spPr>
          <a:xfrm>
            <a:off x="166978" y="5104801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專題結果</a:t>
            </a:r>
            <a:b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47491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4;p5">
            <a:extLst>
              <a:ext uri="{FF2B5EF4-FFF2-40B4-BE49-F238E27FC236}">
                <a16:creationId xmlns:a16="http://schemas.microsoft.com/office/drawing/2014/main" id="{F5CFA747-6915-2B43-A1EC-2C2BDA3F8458}"/>
              </a:ext>
            </a:extLst>
          </p:cNvPr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專題結果</a:t>
            </a:r>
            <a:b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AF13949-6BB2-7548-9CF6-5502B48C9607}"/>
              </a:ext>
            </a:extLst>
          </p:cNvPr>
          <p:cNvSpPr/>
          <p:nvPr/>
        </p:nvSpPr>
        <p:spPr>
          <a:xfrm>
            <a:off x="3290364" y="374674"/>
            <a:ext cx="5486400" cy="2935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模型時間準確度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裝置概況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8D091055-AAFA-654D-95DC-9EB1E86C3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878" y="1047786"/>
            <a:ext cx="3452602" cy="1665085"/>
          </a:xfrm>
          <a:prstGeom prst="rect">
            <a:avLst/>
          </a:prstGeom>
        </p:spPr>
      </p:pic>
      <p:pic>
        <p:nvPicPr>
          <p:cNvPr id="31" name="圖片 30" descr="一張含有 文字, 桌, 電腦, 書桌 的圖片&#10;&#10;自動產生的描述">
            <a:extLst>
              <a:ext uri="{FF2B5EF4-FFF2-40B4-BE49-F238E27FC236}">
                <a16:creationId xmlns:a16="http://schemas.microsoft.com/office/drawing/2014/main" id="{5B25C6E0-3F56-754E-98CC-D231781DC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719" y="3376507"/>
            <a:ext cx="2701256" cy="15282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3" name="Google Shape;260;p39">
            <a:extLst>
              <a:ext uri="{FF2B5EF4-FFF2-40B4-BE49-F238E27FC236}">
                <a16:creationId xmlns:a16="http://schemas.microsoft.com/office/drawing/2014/main" id="{2DB031BF-1F89-B242-8A95-B8B1124617D2}"/>
              </a:ext>
            </a:extLst>
          </p:cNvPr>
          <p:cNvSpPr/>
          <p:nvPr/>
        </p:nvSpPr>
        <p:spPr>
          <a:xfrm rot="-5400000">
            <a:off x="2503460" y="1834541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49;p39">
            <a:extLst>
              <a:ext uri="{FF2B5EF4-FFF2-40B4-BE49-F238E27FC236}">
                <a16:creationId xmlns:a16="http://schemas.microsoft.com/office/drawing/2014/main" id="{A40EDB04-95FD-B24B-A26E-5CBD84D2819C}"/>
              </a:ext>
            </a:extLst>
          </p:cNvPr>
          <p:cNvSpPr txBox="1">
            <a:spLocks/>
          </p:cNvSpPr>
          <p:nvPr/>
        </p:nvSpPr>
        <p:spPr>
          <a:xfrm>
            <a:off x="164681" y="-1546010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專題現況</a:t>
            </a:r>
            <a:b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35" name="Google Shape;249;p39">
            <a:extLst>
              <a:ext uri="{FF2B5EF4-FFF2-40B4-BE49-F238E27FC236}">
                <a16:creationId xmlns:a16="http://schemas.microsoft.com/office/drawing/2014/main" id="{EABE1201-17D1-214B-895E-1385D52C7121}"/>
              </a:ext>
            </a:extLst>
          </p:cNvPr>
          <p:cNvSpPr txBox="1">
            <a:spLocks/>
          </p:cNvSpPr>
          <p:nvPr/>
        </p:nvSpPr>
        <p:spPr>
          <a:xfrm>
            <a:off x="164680" y="4752732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後續改善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618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4;p5">
            <a:extLst>
              <a:ext uri="{FF2B5EF4-FFF2-40B4-BE49-F238E27FC236}">
                <a16:creationId xmlns:a16="http://schemas.microsoft.com/office/drawing/2014/main" id="{F5CFA747-6915-2B43-A1EC-2C2BDA3F8458}"/>
              </a:ext>
            </a:extLst>
          </p:cNvPr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後續改善</a:t>
            </a:r>
            <a:endParaRPr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534C0C9-68CD-DB4A-BD7C-A669D46755CE}"/>
              </a:ext>
            </a:extLst>
          </p:cNvPr>
          <p:cNvSpPr/>
          <p:nvPr/>
        </p:nvSpPr>
        <p:spPr>
          <a:xfrm>
            <a:off x="3290364" y="374674"/>
            <a:ext cx="5486400" cy="2197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達成教授建議的裝置強度補強，以水泥包住外圍。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清理並且修整水泥外圍，使其平整</a:t>
            </a:r>
          </a:p>
        </p:txBody>
      </p:sp>
      <p:sp>
        <p:nvSpPr>
          <p:cNvPr id="11" name="Google Shape;260;p39">
            <a:extLst>
              <a:ext uri="{FF2B5EF4-FFF2-40B4-BE49-F238E27FC236}">
                <a16:creationId xmlns:a16="http://schemas.microsoft.com/office/drawing/2014/main" id="{4690D467-8272-974D-98BE-136283AA1177}"/>
              </a:ext>
            </a:extLst>
          </p:cNvPr>
          <p:cNvSpPr/>
          <p:nvPr/>
        </p:nvSpPr>
        <p:spPr>
          <a:xfrm rot="-5400000">
            <a:off x="2503460" y="3123430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49;p39">
            <a:extLst>
              <a:ext uri="{FF2B5EF4-FFF2-40B4-BE49-F238E27FC236}">
                <a16:creationId xmlns:a16="http://schemas.microsoft.com/office/drawing/2014/main" id="{7288E1B0-33F7-B544-A9A8-D4AA3CBCC031}"/>
              </a:ext>
            </a:extLst>
          </p:cNvPr>
          <p:cNvSpPr txBox="1">
            <a:spLocks/>
          </p:cNvSpPr>
          <p:nvPr/>
        </p:nvSpPr>
        <p:spPr>
          <a:xfrm>
            <a:off x="166977" y="-1545845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專題結果</a:t>
            </a:r>
            <a:b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13" name="Google Shape;249;p39">
            <a:extLst>
              <a:ext uri="{FF2B5EF4-FFF2-40B4-BE49-F238E27FC236}">
                <a16:creationId xmlns:a16="http://schemas.microsoft.com/office/drawing/2014/main" id="{604F8E63-0EC0-4941-A9B6-BE0A95932FCA}"/>
              </a:ext>
            </a:extLst>
          </p:cNvPr>
          <p:cNvSpPr txBox="1">
            <a:spLocks/>
          </p:cNvSpPr>
          <p:nvPr/>
        </p:nvSpPr>
        <p:spPr>
          <a:xfrm>
            <a:off x="166977" y="4725735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未來計畫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5080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4;p5">
            <a:extLst>
              <a:ext uri="{FF2B5EF4-FFF2-40B4-BE49-F238E27FC236}">
                <a16:creationId xmlns:a16="http://schemas.microsoft.com/office/drawing/2014/main" id="{F5CFA747-6915-2B43-A1EC-2C2BDA3F8458}"/>
              </a:ext>
            </a:extLst>
          </p:cNvPr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未來計畫</a:t>
            </a:r>
            <a:endParaRPr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8" name="Google Shape;9;p2">
            <a:extLst>
              <a:ext uri="{FF2B5EF4-FFF2-40B4-BE49-F238E27FC236}">
                <a16:creationId xmlns:a16="http://schemas.microsoft.com/office/drawing/2014/main" id="{ED56F071-643A-D746-8AC5-6379E6BB487D}"/>
              </a:ext>
            </a:extLst>
          </p:cNvPr>
          <p:cNvSpPr/>
          <p:nvPr/>
        </p:nvSpPr>
        <p:spPr>
          <a:xfrm>
            <a:off x="-47850" y="5297733"/>
            <a:ext cx="9239700" cy="20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;p2">
            <a:extLst>
              <a:ext uri="{FF2B5EF4-FFF2-40B4-BE49-F238E27FC236}">
                <a16:creationId xmlns:a16="http://schemas.microsoft.com/office/drawing/2014/main" id="{FEF425F5-A3E9-684D-B072-76D19B9B62B3}"/>
              </a:ext>
            </a:extLst>
          </p:cNvPr>
          <p:cNvSpPr/>
          <p:nvPr/>
        </p:nvSpPr>
        <p:spPr>
          <a:xfrm>
            <a:off x="3750000" y="5223300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534C0C9-68CD-DB4A-BD7C-A669D46755CE}"/>
              </a:ext>
            </a:extLst>
          </p:cNvPr>
          <p:cNvSpPr/>
          <p:nvPr/>
        </p:nvSpPr>
        <p:spPr>
          <a:xfrm>
            <a:off x="3290364" y="374674"/>
            <a:ext cx="5486400" cy="2197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判定的對象範圍增加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增加對新鮮度狀態更多的種類及資訊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開發相關應用程式</a:t>
            </a:r>
          </a:p>
        </p:txBody>
      </p:sp>
      <p:sp>
        <p:nvSpPr>
          <p:cNvPr id="11" name="Google Shape;260;p39">
            <a:extLst>
              <a:ext uri="{FF2B5EF4-FFF2-40B4-BE49-F238E27FC236}">
                <a16:creationId xmlns:a16="http://schemas.microsoft.com/office/drawing/2014/main" id="{17E07399-A9E5-0746-9562-ECFC246EAAB0}"/>
              </a:ext>
            </a:extLst>
          </p:cNvPr>
          <p:cNvSpPr/>
          <p:nvPr/>
        </p:nvSpPr>
        <p:spPr>
          <a:xfrm rot="-5400000">
            <a:off x="2489776" y="4412318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49;p39">
            <a:extLst>
              <a:ext uri="{FF2B5EF4-FFF2-40B4-BE49-F238E27FC236}">
                <a16:creationId xmlns:a16="http://schemas.microsoft.com/office/drawing/2014/main" id="{01405405-30CA-9141-97A1-1591311B4DE6}"/>
              </a:ext>
            </a:extLst>
          </p:cNvPr>
          <p:cNvSpPr txBox="1">
            <a:spLocks/>
          </p:cNvSpPr>
          <p:nvPr/>
        </p:nvSpPr>
        <p:spPr>
          <a:xfrm>
            <a:off x="166978" y="-1226414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後續改善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983650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60"/>
          <p:cNvSpPr txBox="1">
            <a:spLocks noGrp="1"/>
          </p:cNvSpPr>
          <p:nvPr>
            <p:ph type="ctrTitle"/>
          </p:nvPr>
        </p:nvSpPr>
        <p:spPr>
          <a:xfrm>
            <a:off x="2298450" y="458839"/>
            <a:ext cx="4547100" cy="29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Thanks</a:t>
            </a:r>
            <a:endParaRPr sz="9600" dirty="0"/>
          </a:p>
        </p:txBody>
      </p:sp>
      <p:sp>
        <p:nvSpPr>
          <p:cNvPr id="2232" name="Google Shape;2232;p60"/>
          <p:cNvSpPr txBox="1">
            <a:spLocks noGrp="1"/>
          </p:cNvSpPr>
          <p:nvPr>
            <p:ph type="subTitle" idx="1"/>
          </p:nvPr>
        </p:nvSpPr>
        <p:spPr>
          <a:xfrm>
            <a:off x="983700" y="3163800"/>
            <a:ext cx="3588300" cy="10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2233" name="Google Shape;2233;p60"/>
          <p:cNvSpPr/>
          <p:nvPr/>
        </p:nvSpPr>
        <p:spPr>
          <a:xfrm>
            <a:off x="1056650" y="4292395"/>
            <a:ext cx="308522" cy="308522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4" name="Google Shape;2234;p60"/>
          <p:cNvGrpSpPr/>
          <p:nvPr/>
        </p:nvGrpSpPr>
        <p:grpSpPr>
          <a:xfrm>
            <a:off x="1455978" y="4292227"/>
            <a:ext cx="308545" cy="308515"/>
            <a:chOff x="812101" y="2571761"/>
            <a:chExt cx="417066" cy="417024"/>
          </a:xfrm>
        </p:grpSpPr>
        <p:sp>
          <p:nvSpPr>
            <p:cNvPr id="2235" name="Google Shape;2235;p60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60"/>
          <p:cNvGrpSpPr/>
          <p:nvPr/>
        </p:nvGrpSpPr>
        <p:grpSpPr>
          <a:xfrm>
            <a:off x="1855334" y="4292227"/>
            <a:ext cx="308515" cy="308515"/>
            <a:chOff x="1323129" y="2571761"/>
            <a:chExt cx="417024" cy="417024"/>
          </a:xfrm>
        </p:grpSpPr>
        <p:sp>
          <p:nvSpPr>
            <p:cNvPr id="2240" name="Google Shape;2240;p60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4" name="Google Shape;2244;p60"/>
          <p:cNvSpPr txBox="1">
            <a:spLocks noGrp="1"/>
          </p:cNvSpPr>
          <p:nvPr>
            <p:ph type="title" idx="4294967295"/>
          </p:nvPr>
        </p:nvSpPr>
        <p:spPr>
          <a:xfrm>
            <a:off x="4573350" y="4331350"/>
            <a:ext cx="3584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Please keep this slide for attribution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3" name="Google Shape;9;p2">
            <a:extLst>
              <a:ext uri="{FF2B5EF4-FFF2-40B4-BE49-F238E27FC236}">
                <a16:creationId xmlns:a16="http://schemas.microsoft.com/office/drawing/2014/main" id="{C7275D2D-67B6-E24D-8D19-04FFB5E29A21}"/>
              </a:ext>
            </a:extLst>
          </p:cNvPr>
          <p:cNvSpPr/>
          <p:nvPr/>
        </p:nvSpPr>
        <p:spPr>
          <a:xfrm>
            <a:off x="0" y="3529589"/>
            <a:ext cx="9144000" cy="16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0;p2">
            <a:extLst>
              <a:ext uri="{FF2B5EF4-FFF2-40B4-BE49-F238E27FC236}">
                <a16:creationId xmlns:a16="http://schemas.microsoft.com/office/drawing/2014/main" id="{704EF81C-D27F-034A-ABFD-E4B64223B6F1}"/>
              </a:ext>
            </a:extLst>
          </p:cNvPr>
          <p:cNvSpPr/>
          <p:nvPr/>
        </p:nvSpPr>
        <p:spPr>
          <a:xfrm>
            <a:off x="3702150" y="3455156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dern Annual Report by Slidesgo">
  <a:themeElements>
    <a:clrScheme name="Simple Light">
      <a:dk1>
        <a:srgbClr val="192E40"/>
      </a:dk1>
      <a:lt1>
        <a:srgbClr val="FCFCFC"/>
      </a:lt1>
      <a:dk2>
        <a:srgbClr val="192E40"/>
      </a:dk2>
      <a:lt2>
        <a:srgbClr val="EBF3F8"/>
      </a:lt2>
      <a:accent1>
        <a:srgbClr val="192E40"/>
      </a:accent1>
      <a:accent2>
        <a:srgbClr val="FFC479"/>
      </a:accent2>
      <a:accent3>
        <a:srgbClr val="FF9179"/>
      </a:accent3>
      <a:accent4>
        <a:srgbClr val="192E40"/>
      </a:accent4>
      <a:accent5>
        <a:srgbClr val="CBD9E2"/>
      </a:accent5>
      <a:accent6>
        <a:srgbClr val="FFC479"/>
      </a:accent6>
      <a:hlink>
        <a:srgbClr val="192E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171</Words>
  <Application>Microsoft Office PowerPoint</Application>
  <PresentationFormat>如螢幕大小 (16:9)</PresentationFormat>
  <Paragraphs>30</Paragraphs>
  <Slides>6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Arial</vt:lpstr>
      <vt:lpstr>Encode Sans Semi Condensed</vt:lpstr>
      <vt:lpstr>Noto Sans TC Medium</vt:lpstr>
      <vt:lpstr>Noto Sans TC Black</vt:lpstr>
      <vt:lpstr>Modern Annual Report by Slidesgo</vt:lpstr>
      <vt:lpstr>肉類食品新鮮度監測系統1101專題進度報告_1st</vt:lpstr>
      <vt:lpstr>專題現況 (截至專題展)</vt:lpstr>
      <vt:lpstr>專題結果 (截至專題展)</vt:lpstr>
      <vt:lpstr>後續改善</vt:lpstr>
      <vt:lpstr>未來計畫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專題進度報告 2nd</dc:title>
  <cp:lastModifiedBy>孟師 蔡</cp:lastModifiedBy>
  <cp:revision>17</cp:revision>
  <dcterms:modified xsi:type="dcterms:W3CDTF">2021-12-24T03:29:14Z</dcterms:modified>
</cp:coreProperties>
</file>